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8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EFCA8-0E03-4120-8983-08C5F50DFA31}" type="datetimeFigureOut">
              <a:rPr lang="en-US" smtClean="0"/>
              <a:t>10/12/2022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758A-2768-4897-9F20-C6BA1F1F9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4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امتحانات (میان ترم و پایان ترم): 50</a:t>
            </a:r>
          </a:p>
          <a:p>
            <a:pPr algn="r" rtl="1"/>
            <a:r>
              <a:rPr lang="fa-IR" dirty="0"/>
              <a:t>ارائه کلاسی: 35</a:t>
            </a:r>
          </a:p>
          <a:p>
            <a:pPr algn="r" rtl="1"/>
            <a:r>
              <a:rPr lang="fa-IR" dirty="0"/>
              <a:t>مشارکت در کلاس: 15</a:t>
            </a:r>
          </a:p>
          <a:p>
            <a:pPr algn="r" rtl="1"/>
            <a:r>
              <a:rPr lang="fa-IR" dirty="0"/>
              <a:t>مقاله: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51758A-2768-4897-9F20-C6BA1F1F9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2C36F-3EA6-E8BA-19A7-C17A826F1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>
                <a:cs typeface="A EntezareZohoor C3" panose="00000700000000000000" pitchFamily="2" charset="-78"/>
              </a:rPr>
              <a:t>بسم الله الرحمن الرحیم</a:t>
            </a:r>
            <a:endParaRPr lang="en-US" dirty="0">
              <a:cs typeface="A EntezareZohoor C3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8BB080-CB41-858F-FE87-4AE987E529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rtl="1"/>
            <a:r>
              <a:rPr lang="fa-IR" dirty="0">
                <a:cs typeface="A EntezareZohoor 1 **" panose="00000700000000000000" pitchFamily="2" charset="-78"/>
              </a:rPr>
              <a:t>درس مدیریت زنجیره تأمین خدمات</a:t>
            </a:r>
            <a:endParaRPr lang="en-US" dirty="0">
              <a:cs typeface="A EntezareZohoor 1 **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782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188A9-99E9-5D6A-5039-1356E350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نگاه مقایسه ای به سیستم های مشابه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4F2C3-9C20-E024-F803-FE975D3BF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24" y="2386361"/>
            <a:ext cx="10872439" cy="3836019"/>
          </a:xfrm>
        </p:spPr>
        <p:txBody>
          <a:bodyPr>
            <a:normAutofit fontScale="92500" lnSpcReduction="10000"/>
          </a:bodyPr>
          <a:lstStyle/>
          <a:p>
            <a:pPr marL="0" indent="0" algn="ctr" rtl="1">
              <a:buNone/>
            </a:pPr>
            <a:r>
              <a:rPr lang="fa-IR" b="1" dirty="0">
                <a:cs typeface="B Mitra" panose="00000400000000000000" pitchFamily="2" charset="-78"/>
              </a:rPr>
              <a:t>مدل هایی که برای مدیریت ارتباطات بین سازمانی طراحی شده اند: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نظام ملی نوآوری (کارآفرینی و کسب و کار، بسیج منابع و امکانات، شکل دهی به بازار، خلق دانش، انتشار دانش، مشروعیت بخشی، جهت دهی به سیستم)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اکوسیستم یا زیست بوم داده: </a:t>
            </a:r>
            <a:r>
              <a:rPr lang="fa-I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Mitra" panose="00000400000000000000" pitchFamily="2" charset="-78"/>
              </a:rPr>
              <a:t>مجموعه‌ای </a:t>
            </a:r>
            <a:r>
              <a:rPr lang="fa-IR" dirty="0">
                <a:cs typeface="B Mitra" panose="00000400000000000000" pitchFamily="2" charset="-78"/>
              </a:rPr>
              <a:t>از موجودات زنده، محیط پیرامون، نیازها و روابط آن‌ها. بازیگران، ارتباطات میان بازیگران (شبکه بازیگران)، عملکرد، پویایی و استراتژی‌ها و رفتار بازیگران</a:t>
            </a: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نظریه سیستمی (ورودی، پردازش، خروجی، بازخور</a:t>
            </a:r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)</a:t>
            </a:r>
          </a:p>
          <a:p>
            <a:pPr algn="r" rtl="1"/>
            <a:r>
              <a:rPr lang="fa-IR" dirty="0">
                <a:solidFill>
                  <a:srgbClr val="000000"/>
                </a:solidFill>
                <a:latin typeface="Calibri" panose="020F0502020204030204" pitchFamily="34" charset="0"/>
                <a:cs typeface="B Mitra" panose="00000400000000000000" pitchFamily="2" charset="-78"/>
              </a:rPr>
              <a:t>زنجیره ارزش (خدمات، بازاریابی و فروش، تدارکات داخلی، عملیات تولید، تدارکات خارجی)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  <a:cs typeface="B Mitra" panose="00000400000000000000" pitchFamily="2" charset="-78"/>
            </a:endParaRPr>
          </a:p>
          <a:p>
            <a:pPr algn="r" rtl="1"/>
            <a:r>
              <a:rPr lang="fa-IR" dirty="0">
                <a:cs typeface="B Mitra" panose="00000400000000000000" pitchFamily="2" charset="-78"/>
              </a:rPr>
              <a:t>نگاشت نهادی</a:t>
            </a:r>
            <a:endParaRPr lang="en-US" dirty="0">
              <a:cs typeface="B Mitra" panose="00000400000000000000" pitchFamily="2" charset="-78"/>
            </a:endParaRPr>
          </a:p>
          <a:p>
            <a:pPr algn="r" rtl="1"/>
            <a:r>
              <a:rPr lang="fa-IR">
                <a:cs typeface="B Mitra" panose="00000400000000000000" pitchFamily="2" charset="-78"/>
              </a:rPr>
              <a:t>تحلیل ذینفعان</a:t>
            </a:r>
            <a:endParaRPr lang="en-US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8143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14B-BC60-4829-2F64-C02D8794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تاریخچه؛ </a:t>
            </a:r>
            <a:r>
              <a:rPr lang="fa-IR" sz="2800" dirty="0">
                <a:cs typeface="B Titr" panose="00000700000000000000" pitchFamily="2" charset="-78"/>
              </a:rPr>
              <a:t>لجستیک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6856-1CA6-7FD6-E781-06D0FFDE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کلمه لجستیک، برگرفته از لغت یونانی </a:t>
            </a:r>
            <a:r>
              <a:rPr lang="fa-IR" sz="2000" b="1" u="sng" dirty="0">
                <a:latin typeface="Calibri" panose="020F0502020204030204" pitchFamily="34" charset="0"/>
                <a:cs typeface="B Lotus" panose="00000400000000000000" pitchFamily="2" charset="-78"/>
              </a:rPr>
              <a:t>لجستیکوس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به معنای توانمند در محاسبه است و برای اولین بار در امپراتوری روم، برای عنوان رهبر رسمی نظامی به‌صورت </a:t>
            </a:r>
            <a:r>
              <a:rPr lang="fa-IR" sz="20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لجیستا</a:t>
            </a: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 استفاده‌شده است. برخی از محققین معتقدند واژه لجستیک ریشه در واژه فرانسوی </a:t>
            </a:r>
            <a:r>
              <a:rPr lang="fa-IR" sz="2000" b="1" u="sng" dirty="0">
                <a:latin typeface="Calibri" panose="020F0502020204030204" pitchFamily="34" charset="0"/>
                <a:cs typeface="B Lotus" panose="00000400000000000000" pitchFamily="2" charset="-78"/>
              </a:rPr>
              <a:t>لجیس</a:t>
            </a:r>
            <a:r>
              <a:rPr lang="fa-I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 به معنای اقامت گزیدن دارد که پایه‌ای برای روش ساماندهی حمل‌ونقل، تأمین و اقامت سربازان ارتش ناپلئون بوده است. از دهه 1960 از واژه لجستیک در مفاهیم کسب‌وکار به معنای روش‌های سازمان‌دهی فیزیکی یک کمپانی و بخصوص جریان مواد قبل، بعد و حین تولید استفاده‌شده است. اما از دهه 1990، این مفهوم در دو حوزه تئوری و عملی مورداستفاده روزافزون قرارگرفته است.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4146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14B-BC60-4829-2F64-C02D8794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تاریخچه؛ </a:t>
            </a:r>
            <a:r>
              <a:rPr lang="fa-IR" sz="2800" dirty="0">
                <a:cs typeface="B Titr" panose="00000700000000000000" pitchFamily="2" charset="-78"/>
              </a:rPr>
              <a:t>لجستیک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6856-1CA6-7FD6-E781-06D0FFDE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به‌طورکلی لجستیک به معنای عملیات پویا و انعطاف‌پذیری است که بنا به شرایط محیط و تقاضای موجود شکل می‌گیرد. با توجه به ویژگی‌های مختلفی که هر یک از محققین در تعاریف خود از این واژه مطرح می‌کنند، روابط مختلفی نیز برای اجزای لجستیک متصور هستند ، ازجمله :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لجستیک= توزیع+ مدیریت مواد+ تأمین 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/>
            <a:r>
              <a:rPr lang="fa-I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طبق رابطه فوق، تمرکز لجستیک بر جریان فیزیکی، جریان اطلاعات و انبارش از مواد خام تا توزیع کالای نهایی است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64770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14B-BC60-4829-2F64-C02D8794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تاریخچه؛ </a:t>
            </a:r>
            <a:r>
              <a:rPr lang="fa-IR" sz="2800" dirty="0">
                <a:cs typeface="B Titr" panose="00000700000000000000" pitchFamily="2" charset="-78"/>
              </a:rPr>
              <a:t>لجستیک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6856-1CA6-7FD6-E781-06D0FFDE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لجستیک </a:t>
            </a:r>
            <a:r>
              <a:rPr lang="fa-IR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شامل برنامه‌ریزی و کنترل جریان مواد و اطلاعات مرتبط با آن‌ها در هر دو نوع سازمان خصوصی و دولتی </a:t>
            </a: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است و مأموریت اصلی آن </a:t>
            </a:r>
            <a:r>
              <a:rPr lang="fa-IR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رساندن مواد لازم در زمان درست و به مکان درست </a:t>
            </a: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است، به‌گونه‌ای که </a:t>
            </a:r>
            <a:r>
              <a:rPr lang="fa-IR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فاکتورهای عملکرد </a:t>
            </a: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را در حالت بهینه نگه دارد و محدودیت‌های موجود را ارضا نماید. مسئله کلیدی در این مفهوم، تصمیم‌گیری صحیح در خصوص چگونگی و زمان نیاز، حمل‌ونقل و انبارش مواد است.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680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14B-BC60-4829-2F64-C02D8794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تاریخچه؛ </a:t>
            </a:r>
            <a:r>
              <a:rPr lang="fa-IR" sz="2800" dirty="0">
                <a:cs typeface="B Titr" panose="00000700000000000000" pitchFamily="2" charset="-78"/>
              </a:rPr>
              <a:t>لجستیک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6856-1CA6-7FD6-E781-06D0FFDEB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لجستیک </a:t>
            </a:r>
            <a:r>
              <a:rPr lang="fa-IR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شامل برنامه‌ریزی و کنترل جریان مواد و اطلاعات مرتبط با آن‌ها در هر دو نوع سازمان خصوصی و دولتی </a:t>
            </a: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است و مأموریت اصلی آن </a:t>
            </a:r>
            <a:r>
              <a:rPr lang="fa-IR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رساندن مواد لازم در زمان درست و به مکان درست </a:t>
            </a: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است، به‌گونه‌ای که </a:t>
            </a:r>
            <a:r>
              <a:rPr lang="fa-IR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فاکتورهای عملکرد </a:t>
            </a:r>
            <a:r>
              <a:rPr lang="fa-I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را در حالت بهینه نگه دارد و محدودیت‌های موجود را ارضا نماید. مسئله کلیدی در این مفهوم، تصمیم‌گیری صحیح در خصوص چگونگی و زمان نیاز، حمل‌ونقل و انبارش مواد است.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548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14B-BC60-4829-2F64-C02D8794B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Titr" panose="00000700000000000000" pitchFamily="2" charset="-78"/>
              </a:rPr>
              <a:t>تاریخچه؛ </a:t>
            </a:r>
            <a:r>
              <a:rPr lang="fa-IR" sz="2800" dirty="0">
                <a:cs typeface="B Titr" panose="00000700000000000000" pitchFamily="2" charset="-78"/>
              </a:rPr>
              <a:t>لجستیک</a:t>
            </a: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66856-1CA6-7FD6-E781-06D0FFDEB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4" y="2364059"/>
            <a:ext cx="10939346" cy="3746809"/>
          </a:xfrm>
        </p:spPr>
        <p:txBody>
          <a:bodyPr>
            <a:normAutofit/>
          </a:bodyPr>
          <a:lstStyle/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یکی از تعاریف به نسبت کامل از لجستیک این است که: لجستیک، بخشی از فرآیندهای زنجیره تأمین است که مسئول برنامه‌ریزی، اجرا و کنترل کارا و اثربخش جریان مستقیم و معکوس مواد و کالا، انبارش آن‌ها، ارائه خدمات و انتقال اطلاعات مرتبط با مبدأ و محل مصرف کالا یا خدمت باهدف برآورده نمودن نیاز مشتری است</a:t>
            </a: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a-IR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B Lotus" panose="00000400000000000000" pitchFamily="2" charset="-78"/>
              </a:rPr>
              <a:t>این تعریف جنبه‌های مختلفی از لجستیک را موردتوجه قرار می‌دهد: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حمل‌ونقل و انبارش مواد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مدیریت جریان اطلاعات مرتبط با جریان مواد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محدوده موردتوجه از نقطه آغازین جریان مواد اولیه تا مصرف نهایی کالا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نیازمندی به منطق یکسان و یکپارچه برای برنامه‌ریزی و سازمان‌دهی  جریان مواد در زنجیره تأمین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342900" marR="0" lvl="0" indent="-342900" algn="r" rtl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</a:pPr>
            <a:r>
              <a:rPr lang="fa-I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B Lotus" panose="00000400000000000000" pitchFamily="2" charset="-78"/>
              </a:rPr>
              <a:t>برآورده نمودن دو هدف اصلی: 1- دستیابی به استانداردهای سرویس‌دهی به مشتری و 2- انجام هدف اول به‌صورت کارا در هزینه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B Lotus" panose="00000400000000000000" pitchFamily="2" charset="-78"/>
            </a:endParaRPr>
          </a:p>
          <a:p>
            <a:pPr marL="0" marR="0" algn="just" rtl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7745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4E3A6-04F4-7180-F10F-B19A78A8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/>
              <a:t>ابعاد زنجیره تأمین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D444-D0DF-6BEA-68B2-BF9C916BE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سطوح</a:t>
            </a:r>
          </a:p>
          <a:p>
            <a:pPr algn="r" rtl="1"/>
            <a:r>
              <a:rPr lang="fa-IR" dirty="0"/>
              <a:t>موجودیت ها</a:t>
            </a:r>
          </a:p>
          <a:p>
            <a:pPr algn="r" rtl="1"/>
            <a:r>
              <a:rPr lang="fa-IR" dirty="0"/>
              <a:t>نقش ها</a:t>
            </a:r>
          </a:p>
          <a:p>
            <a:pPr algn="r" rtl="1"/>
            <a:r>
              <a:rPr lang="fa-IR" dirty="0"/>
              <a:t>جریانات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012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4651</TotalTime>
  <Words>650</Words>
  <Application>Microsoft Office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Garamond</vt:lpstr>
      <vt:lpstr>Times New Roman</vt:lpstr>
      <vt:lpstr>Organic</vt:lpstr>
      <vt:lpstr>بسم الله الرحمن الرحیم</vt:lpstr>
      <vt:lpstr>نگاه مقایسه ای به سیستم های مشابه</vt:lpstr>
      <vt:lpstr>تاریخچه؛ لجستیک</vt:lpstr>
      <vt:lpstr>تاریخچه؛ لجستیک</vt:lpstr>
      <vt:lpstr>تاریخچه؛ لجستیک</vt:lpstr>
      <vt:lpstr>تاریخچه؛ لجستیک</vt:lpstr>
      <vt:lpstr>تاریخچه؛ لجستیک</vt:lpstr>
      <vt:lpstr>ابعاد زنجیره تأمین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INTEL</dc:creator>
  <cp:lastModifiedBy>INTEL</cp:lastModifiedBy>
  <cp:revision>7</cp:revision>
  <dcterms:created xsi:type="dcterms:W3CDTF">2022-09-21T03:19:41Z</dcterms:created>
  <dcterms:modified xsi:type="dcterms:W3CDTF">2022-10-12T13:48:28Z</dcterms:modified>
</cp:coreProperties>
</file>